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1" r:id="rId3"/>
    <p:sldId id="257" r:id="rId4"/>
    <p:sldId id="258" r:id="rId5"/>
    <p:sldId id="259" r:id="rId6"/>
    <p:sldId id="261" r:id="rId7"/>
    <p:sldId id="273" r:id="rId8"/>
    <p:sldId id="260" r:id="rId9"/>
    <p:sldId id="276" r:id="rId10"/>
    <p:sldId id="266" r:id="rId11"/>
    <p:sldId id="265" r:id="rId12"/>
    <p:sldId id="267" r:id="rId13"/>
    <p:sldId id="275" r:id="rId14"/>
    <p:sldId id="269" r:id="rId15"/>
    <p:sldId id="270" r:id="rId16"/>
    <p:sldId id="272" r:id="rId17"/>
  </p:sldIdLst>
  <p:sldSz cx="9144000" cy="6858000" type="screen4x3"/>
  <p:notesSz cx="70770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71" autoAdjust="0"/>
  </p:normalViewPr>
  <p:slideViewPr>
    <p:cSldViewPr>
      <p:cViewPr varScale="1">
        <p:scale>
          <a:sx n="106" d="100"/>
          <a:sy n="106" d="100"/>
        </p:scale>
        <p:origin x="1158" y="108"/>
      </p:cViewPr>
      <p:guideLst>
        <p:guide orient="horz" pos="2160"/>
        <p:guide pos="2880"/>
      </p:guideLst>
    </p:cSldViewPr>
  </p:slideViewPr>
  <p:outlineViewPr>
    <p:cViewPr>
      <p:scale>
        <a:sx n="33" d="100"/>
        <a:sy n="33" d="100"/>
      </p:scale>
      <p:origin x="0" y="19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CB30EC3D-0F88-4606-9B1A-81D8B7A5BCA6}" type="datetimeFigureOut">
              <a:rPr lang="en-US" smtClean="0"/>
              <a:t>1/20/2015</a:t>
            </a:fld>
            <a:endParaRPr lang="en-US"/>
          </a:p>
        </p:txBody>
      </p:sp>
      <p:sp>
        <p:nvSpPr>
          <p:cNvPr id="4" name="Slide Image Placeholder 3"/>
          <p:cNvSpPr>
            <a:spLocks noGrp="1" noRot="1" noChangeAspect="1"/>
          </p:cNvSpPr>
          <p:nvPr>
            <p:ph type="sldImg" idx="2"/>
          </p:nvPr>
        </p:nvSpPr>
        <p:spPr>
          <a:xfrm>
            <a:off x="1430338" y="1171575"/>
            <a:ext cx="4216400" cy="31623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8500"/>
            <a:ext cx="5661025" cy="36893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52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9525"/>
            <a:ext cx="3067050" cy="469900"/>
          </a:xfrm>
          <a:prstGeom prst="rect">
            <a:avLst/>
          </a:prstGeom>
        </p:spPr>
        <p:txBody>
          <a:bodyPr vert="horz" lIns="91440" tIns="45720" rIns="91440" bIns="45720" rtlCol="0" anchor="b"/>
          <a:lstStyle>
            <a:lvl1pPr algn="r">
              <a:defRPr sz="1200"/>
            </a:lvl1pPr>
          </a:lstStyle>
          <a:p>
            <a:fld id="{309B5579-4B7B-4EDB-A91D-977991F6F990}" type="slidenum">
              <a:rPr lang="en-US" smtClean="0"/>
              <a:t>‹#›</a:t>
            </a:fld>
            <a:endParaRPr lang="en-US"/>
          </a:p>
        </p:txBody>
      </p:sp>
    </p:spTree>
    <p:extLst>
      <p:ext uri="{BB962C8B-B14F-4D97-AF65-F5344CB8AC3E}">
        <p14:creationId xmlns:p14="http://schemas.microsoft.com/office/powerpoint/2010/main" val="1927037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B5579-4B7B-4EDB-A91D-977991F6F990}" type="slidenum">
              <a:rPr lang="en-US" smtClean="0"/>
              <a:t>5</a:t>
            </a:fld>
            <a:endParaRPr lang="en-US"/>
          </a:p>
        </p:txBody>
      </p:sp>
    </p:spTree>
    <p:extLst>
      <p:ext uri="{BB962C8B-B14F-4D97-AF65-F5344CB8AC3E}">
        <p14:creationId xmlns:p14="http://schemas.microsoft.com/office/powerpoint/2010/main" val="398339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E41B0E-F82D-4AAB-B5F5-2A9234278FFA}"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308150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E41B0E-F82D-4AAB-B5F5-2A9234278FFA}"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2755024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E41B0E-F82D-4AAB-B5F5-2A9234278FFA}"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47251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E41B0E-F82D-4AAB-B5F5-2A9234278FFA}"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143513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E41B0E-F82D-4AAB-B5F5-2A9234278FFA}"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124694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E41B0E-F82D-4AAB-B5F5-2A9234278FFA}"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421206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E41B0E-F82D-4AAB-B5F5-2A9234278FFA}" type="datetimeFigureOut">
              <a:rPr lang="en-US" smtClean="0"/>
              <a:t>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146272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E41B0E-F82D-4AAB-B5F5-2A9234278FFA}" type="datetimeFigureOut">
              <a:rPr lang="en-US" smtClean="0"/>
              <a:t>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1029318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41B0E-F82D-4AAB-B5F5-2A9234278FFA}" type="datetimeFigureOut">
              <a:rPr lang="en-US" smtClean="0"/>
              <a:t>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2747963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E41B0E-F82D-4AAB-B5F5-2A9234278FFA}"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1811175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E41B0E-F82D-4AAB-B5F5-2A9234278FFA}"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18603-738B-4C4E-B99E-9AF134580077}" type="slidenum">
              <a:rPr lang="en-US" smtClean="0"/>
              <a:t>‹#›</a:t>
            </a:fld>
            <a:endParaRPr lang="en-US"/>
          </a:p>
        </p:txBody>
      </p:sp>
    </p:spTree>
    <p:extLst>
      <p:ext uri="{BB962C8B-B14F-4D97-AF65-F5344CB8AC3E}">
        <p14:creationId xmlns:p14="http://schemas.microsoft.com/office/powerpoint/2010/main" val="351762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41B0E-F82D-4AAB-B5F5-2A9234278FFA}" type="datetimeFigureOut">
              <a:rPr lang="en-US" smtClean="0"/>
              <a:t>1/20/2015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18603-738B-4C4E-B99E-9AF134580077}" type="slidenum">
              <a:rPr lang="en-US" smtClean="0"/>
              <a:t>‹#›</a:t>
            </a:fld>
            <a:endParaRPr lang="en-US"/>
          </a:p>
        </p:txBody>
      </p:sp>
    </p:spTree>
    <p:extLst>
      <p:ext uri="{BB962C8B-B14F-4D97-AF65-F5344CB8AC3E}">
        <p14:creationId xmlns:p14="http://schemas.microsoft.com/office/powerpoint/2010/main" val="548631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jpeg"/><Relationship Id="rId4" Type="http://schemas.openxmlformats.org/officeDocument/2006/relationships/image" Target="../media/image5.wmf"/></Relationships>
</file>

<file path=ppt/slides/_rels/slide16.xml.rels><?xml version="1.0" encoding="UTF-8" standalone="yes"?>
<Relationships xmlns="http://schemas.openxmlformats.org/package/2006/relationships"><Relationship Id="rId3" Type="http://schemas.openxmlformats.org/officeDocument/2006/relationships/hyperlink" Target="mailto:k6tm@n1oes.org" TargetMode="External"/><Relationship Id="rId2" Type="http://schemas.openxmlformats.org/officeDocument/2006/relationships/hyperlink" Target="http://www.n1oes.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8400"/>
            <a:ext cx="7772400" cy="1676400"/>
          </a:xfrm>
        </p:spPr>
        <p:txBody>
          <a:bodyPr>
            <a:normAutofit fontScale="90000"/>
          </a:bodyPr>
          <a:lstStyle/>
          <a:p>
            <a:r>
              <a:rPr lang="en-US" dirty="0" smtClean="0"/>
              <a:t/>
            </a:r>
            <a:br>
              <a:rPr lang="en-US" dirty="0" smtClean="0"/>
            </a:br>
            <a:r>
              <a:rPr lang="en-US" sz="5300" dirty="0" smtClean="0">
                <a:latin typeface="Times New Roman" panose="02020603050405020304" pitchFamily="18" charset="0"/>
                <a:cs typeface="Times New Roman" panose="02020603050405020304" pitchFamily="18" charset="0"/>
              </a:rPr>
              <a:t>Amateur Radio </a:t>
            </a:r>
            <a:br>
              <a:rPr lang="en-US" sz="5300" dirty="0" smtClean="0">
                <a:latin typeface="Times New Roman" panose="02020603050405020304" pitchFamily="18" charset="0"/>
                <a:cs typeface="Times New Roman" panose="02020603050405020304" pitchFamily="18" charset="0"/>
              </a:rPr>
            </a:br>
            <a:r>
              <a:rPr lang="en-US" sz="5300" dirty="0" smtClean="0">
                <a:latin typeface="Times New Roman" panose="02020603050405020304" pitchFamily="18" charset="0"/>
                <a:cs typeface="Times New Roman" panose="02020603050405020304" pitchFamily="18" charset="0"/>
              </a:rPr>
              <a:t>Emergency Services</a:t>
            </a:r>
            <a:br>
              <a:rPr lang="en-US" sz="5300" dirty="0" smtClean="0">
                <a:latin typeface="Times New Roman" panose="02020603050405020304" pitchFamily="18" charset="0"/>
                <a:cs typeface="Times New Roman" panose="02020603050405020304" pitchFamily="18" charset="0"/>
              </a:rPr>
            </a:br>
            <a:r>
              <a:rPr lang="en-US" sz="5300" dirty="0" smtClean="0">
                <a:latin typeface="Times New Roman" panose="02020603050405020304" pitchFamily="18" charset="0"/>
                <a:cs typeface="Times New Roman" panose="02020603050405020304" pitchFamily="18" charset="0"/>
              </a:rPr>
              <a:t>(ARES)</a:t>
            </a:r>
            <a:endParaRPr lang="en-US" sz="5300" dirty="0">
              <a:latin typeface="Times New Roman" panose="02020603050405020304" pitchFamily="18" charset="0"/>
              <a:cs typeface="Times New Roman" panose="02020603050405020304" pitchFamily="18" charset="0"/>
            </a:endParaRPr>
          </a:p>
        </p:txBody>
      </p:sp>
      <p:pic>
        <p:nvPicPr>
          <p:cNvPr id="6" name="Picture 5" descr="Z:\ARES\arrl log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457200"/>
            <a:ext cx="669290" cy="1493659"/>
          </a:xfrm>
          <a:prstGeom prst="rect">
            <a:avLst/>
          </a:prstGeom>
          <a:noFill/>
          <a:ln>
            <a:noFill/>
          </a:ln>
        </p:spPr>
      </p:pic>
      <p:pic>
        <p:nvPicPr>
          <p:cNvPr id="8" name="Picture 7" descr="Z:\ARES\ares 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522" y="457200"/>
            <a:ext cx="1400172" cy="1341259"/>
          </a:xfrm>
          <a:prstGeom prst="rect">
            <a:avLst/>
          </a:prstGeom>
          <a:noFill/>
          <a:ln>
            <a:noFill/>
          </a:ln>
        </p:spPr>
      </p:pic>
    </p:spTree>
    <p:extLst>
      <p:ext uri="{BB962C8B-B14F-4D97-AF65-F5344CB8AC3E}">
        <p14:creationId xmlns:p14="http://schemas.microsoft.com/office/powerpoint/2010/main" val="3367258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normAutofit fontScale="92500" lnSpcReduction="10000"/>
          </a:bodyPr>
          <a:lstStyle/>
          <a:p>
            <a:pPr lvl="1"/>
            <a:r>
              <a:rPr lang="en-US" dirty="0" smtClean="0"/>
              <a:t>There </a:t>
            </a:r>
            <a:r>
              <a:rPr lang="en-US" dirty="0"/>
              <a:t>are over </a:t>
            </a:r>
            <a:r>
              <a:rPr lang="en-US" dirty="0" smtClean="0"/>
              <a:t>400 </a:t>
            </a:r>
            <a:r>
              <a:rPr lang="en-US" dirty="0"/>
              <a:t>ARES members within the section who have agreed to provide inter-county mutual assistance when needed. Regular drills are conducted by each county to simulate local and multi-county emergency situations.</a:t>
            </a:r>
          </a:p>
          <a:p>
            <a:pPr lvl="1"/>
            <a:r>
              <a:rPr lang="en-US" dirty="0"/>
              <a:t>ARES members (and non-members) volunteer their time and equipment within their local communities for Bike-a-thons, Walks, Runs, and Races:</a:t>
            </a:r>
          </a:p>
          <a:p>
            <a:pPr lvl="2">
              <a:buFont typeface="Wingdings" panose="05000000000000000000" pitchFamily="2" charset="2"/>
              <a:buChar char="ü"/>
            </a:pPr>
            <a:r>
              <a:rPr lang="en-US" sz="2200" dirty="0"/>
              <a:t>Amgen Tour Bike Ride, Big Brothers/Big Sisters Bike Ride, Davis Double Century Bike Ride, AMBBR Bike Ride, Pony Express Re-ride, Nevada City Classic Bike Ride, Western States 100, 24 hour Agony Bike Ride, Gold Country Endurance Riders, </a:t>
            </a:r>
            <a:r>
              <a:rPr lang="en-US" sz="2200" dirty="0" err="1"/>
              <a:t>Tevis</a:t>
            </a:r>
            <a:r>
              <a:rPr lang="en-US" sz="2200" dirty="0"/>
              <a:t> Cup, BSM Triathlon.</a:t>
            </a:r>
          </a:p>
          <a:p>
            <a:pPr lvl="1"/>
            <a:endParaRPr lang="en-US" dirty="0"/>
          </a:p>
          <a:p>
            <a:pPr lvl="1"/>
            <a:endParaRPr lang="en-US" dirty="0"/>
          </a:p>
        </p:txBody>
      </p:sp>
    </p:spTree>
    <p:extLst>
      <p:ext uri="{BB962C8B-B14F-4D97-AF65-F5344CB8AC3E}">
        <p14:creationId xmlns:p14="http://schemas.microsoft.com/office/powerpoint/2010/main" val="2593541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a:xfrm>
            <a:off x="457200" y="1600200"/>
            <a:ext cx="8229600" cy="5257800"/>
          </a:xfrm>
        </p:spPr>
        <p:txBody>
          <a:bodyPr>
            <a:normAutofit fontScale="25000" lnSpcReduction="20000"/>
          </a:bodyPr>
          <a:lstStyle/>
          <a:p>
            <a:r>
              <a:rPr lang="en-US" sz="12800" dirty="0"/>
              <a:t>Why use ARES</a:t>
            </a:r>
            <a:r>
              <a:rPr lang="en-US" sz="12800" dirty="0" smtClean="0"/>
              <a:t>?</a:t>
            </a:r>
          </a:p>
          <a:p>
            <a:pPr lvl="1"/>
            <a:r>
              <a:rPr lang="en-US" sz="9600" dirty="0"/>
              <a:t>Backup </a:t>
            </a:r>
            <a:r>
              <a:rPr lang="en-US" sz="9600" dirty="0" smtClean="0"/>
              <a:t>resource</a:t>
            </a:r>
            <a:endParaRPr lang="en-US" sz="9600" dirty="0"/>
          </a:p>
          <a:p>
            <a:pPr lvl="1"/>
            <a:r>
              <a:rPr lang="en-US" sz="9600" dirty="0"/>
              <a:t>Trained communicators </a:t>
            </a:r>
          </a:p>
          <a:p>
            <a:pPr lvl="1"/>
            <a:r>
              <a:rPr lang="en-US" sz="9600" dirty="0"/>
              <a:t>We are volunteers (therefore FREE)</a:t>
            </a:r>
          </a:p>
          <a:p>
            <a:pPr lvl="1"/>
            <a:r>
              <a:rPr lang="en-US" sz="9600" dirty="0"/>
              <a:t>Come with our own equipment</a:t>
            </a:r>
          </a:p>
          <a:p>
            <a:pPr lvl="1"/>
            <a:r>
              <a:rPr lang="en-US" sz="9600" dirty="0"/>
              <a:t>We have communication capability in the 3-50MHz (HF), 144MHz (VHF), 440MHz (UHF) range. Modes include voice, and digital (e.g. packet, </a:t>
            </a:r>
            <a:r>
              <a:rPr lang="en-US" sz="9600" dirty="0" err="1"/>
              <a:t>Winlink</a:t>
            </a:r>
            <a:r>
              <a:rPr lang="en-US" sz="9600" dirty="0"/>
              <a:t>, </a:t>
            </a:r>
            <a:r>
              <a:rPr lang="en-US" sz="9600" dirty="0" err="1"/>
              <a:t>Fldigi</a:t>
            </a:r>
            <a:r>
              <a:rPr lang="en-US" sz="9600" dirty="0"/>
              <a:t>). Our digital capability allows for email access without the need for the internet. We have our own UHF and VHF repeaters with battery backup and the ability to set up portable repeaters as needed.</a:t>
            </a:r>
          </a:p>
          <a:p>
            <a:pPr lvl="1"/>
            <a:endParaRPr lang="en-US" dirty="0" smtClean="0"/>
          </a:p>
          <a:p>
            <a:pPr lvl="1"/>
            <a:endParaRPr lang="en-US" dirty="0" smtClean="0"/>
          </a:p>
          <a:p>
            <a:pPr lvl="1"/>
            <a:endParaRPr lang="en-US" sz="6000" dirty="0"/>
          </a:p>
        </p:txBody>
      </p:sp>
    </p:spTree>
    <p:extLst>
      <p:ext uri="{BB962C8B-B14F-4D97-AF65-F5344CB8AC3E}">
        <p14:creationId xmlns:p14="http://schemas.microsoft.com/office/powerpoint/2010/main" val="1505117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normAutofit/>
          </a:bodyPr>
          <a:lstStyle/>
          <a:p>
            <a:pPr lvl="1"/>
            <a:r>
              <a:rPr lang="en-US" dirty="0"/>
              <a:t>Regular use of ARES personnel in your drills will guarantee a viable backup communications resource when needed</a:t>
            </a:r>
            <a:r>
              <a:rPr lang="en-US" dirty="0" smtClean="0"/>
              <a:t>.</a:t>
            </a:r>
          </a:p>
          <a:p>
            <a:pPr lvl="1"/>
            <a:r>
              <a:rPr lang="en-US" dirty="0" smtClean="0"/>
              <a:t>Our </a:t>
            </a:r>
            <a:r>
              <a:rPr lang="en-US" dirty="0"/>
              <a:t>Section Leadership (ECs, DECs, and SEC) meets on </a:t>
            </a:r>
            <a:r>
              <a:rPr lang="en-US" dirty="0" smtClean="0"/>
              <a:t>a semi-regular </a:t>
            </a:r>
            <a:r>
              <a:rPr lang="en-US" dirty="0"/>
              <a:t>basis to discuss and plan drills, interoperability and mutual aid scenarios beneficial to our served agencies.</a:t>
            </a:r>
          </a:p>
          <a:p>
            <a:pPr lvl="1"/>
            <a:endParaRPr lang="en-US" dirty="0" smtClean="0"/>
          </a:p>
          <a:p>
            <a:endParaRPr lang="en-US" dirty="0"/>
          </a:p>
        </p:txBody>
      </p:sp>
    </p:spTree>
    <p:extLst>
      <p:ext uri="{BB962C8B-B14F-4D97-AF65-F5344CB8AC3E}">
        <p14:creationId xmlns:p14="http://schemas.microsoft.com/office/powerpoint/2010/main" val="1968842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normAutofit lnSpcReduction="10000"/>
          </a:bodyPr>
          <a:lstStyle/>
          <a:p>
            <a:r>
              <a:rPr lang="en-US" dirty="0" smtClean="0"/>
              <a:t>When to use ARES?</a:t>
            </a:r>
          </a:p>
          <a:p>
            <a:pPr lvl="1"/>
            <a:r>
              <a:rPr lang="en-US" dirty="0" smtClean="0"/>
              <a:t>Area-wide disasters </a:t>
            </a:r>
            <a:r>
              <a:rPr lang="en-US" dirty="0"/>
              <a:t>(e.g. </a:t>
            </a:r>
            <a:r>
              <a:rPr lang="en-US" dirty="0" smtClean="0"/>
              <a:t>wildfire</a:t>
            </a:r>
            <a:r>
              <a:rPr lang="en-US" dirty="0"/>
              <a:t>, flood, earthquake) resulting in widespread </a:t>
            </a:r>
            <a:r>
              <a:rPr lang="en-US" dirty="0" smtClean="0"/>
              <a:t>damage to:</a:t>
            </a:r>
          </a:p>
          <a:p>
            <a:pPr lvl="2">
              <a:buFont typeface="Wingdings" panose="05000000000000000000" pitchFamily="2" charset="2"/>
              <a:buChar char="ü"/>
            </a:pPr>
            <a:r>
              <a:rPr lang="en-US" dirty="0" smtClean="0"/>
              <a:t>Power</a:t>
            </a:r>
          </a:p>
          <a:p>
            <a:pPr lvl="2">
              <a:buFont typeface="Wingdings" panose="05000000000000000000" pitchFamily="2" charset="2"/>
              <a:buChar char="ü"/>
            </a:pPr>
            <a:r>
              <a:rPr lang="en-US" dirty="0" smtClean="0"/>
              <a:t>Phone-lines</a:t>
            </a:r>
          </a:p>
          <a:p>
            <a:pPr lvl="2">
              <a:buFont typeface="Wingdings" panose="05000000000000000000" pitchFamily="2" charset="2"/>
              <a:buChar char="ü"/>
            </a:pPr>
            <a:r>
              <a:rPr lang="en-US" dirty="0"/>
              <a:t>Cell </a:t>
            </a:r>
            <a:r>
              <a:rPr lang="en-US" dirty="0" smtClean="0"/>
              <a:t>Service</a:t>
            </a:r>
            <a:endParaRPr lang="en-US" dirty="0" smtClean="0"/>
          </a:p>
          <a:p>
            <a:pPr lvl="2">
              <a:buFont typeface="Wingdings" panose="05000000000000000000" pitchFamily="2" charset="2"/>
              <a:buChar char="ü"/>
            </a:pPr>
            <a:r>
              <a:rPr lang="en-US" dirty="0" smtClean="0"/>
              <a:t>Property</a:t>
            </a:r>
          </a:p>
          <a:p>
            <a:pPr lvl="1">
              <a:buFont typeface="Calibri" panose="020F0502020204030204" pitchFamily="34" charset="0"/>
              <a:buChar char="‒"/>
            </a:pPr>
            <a:r>
              <a:rPr lang="en-US" dirty="0"/>
              <a:t>D</a:t>
            </a:r>
            <a:r>
              <a:rPr lang="en-US" dirty="0" smtClean="0"/>
              <a:t>isasters impact people</a:t>
            </a:r>
          </a:p>
          <a:p>
            <a:pPr lvl="2">
              <a:buFont typeface="Wingdings" panose="05000000000000000000" pitchFamily="2" charset="2"/>
              <a:buChar char=""/>
            </a:pPr>
            <a:r>
              <a:rPr lang="en-US" dirty="0" smtClean="0"/>
              <a:t> Food, shelter, clothing, medicine, security</a:t>
            </a:r>
          </a:p>
          <a:p>
            <a:pPr lvl="2">
              <a:buFont typeface="Wingdings" panose="05000000000000000000" pitchFamily="2" charset="2"/>
              <a:buChar char=""/>
            </a:pPr>
            <a:r>
              <a:rPr lang="en-US" dirty="0"/>
              <a:t> </a:t>
            </a:r>
            <a:r>
              <a:rPr lang="en-US" dirty="0" smtClean="0"/>
              <a:t>Communication with family</a:t>
            </a:r>
            <a:endParaRPr lang="en-US" dirty="0" smtClean="0"/>
          </a:p>
        </p:txBody>
      </p:sp>
    </p:spTree>
    <p:extLst>
      <p:ext uri="{BB962C8B-B14F-4D97-AF65-F5344CB8AC3E}">
        <p14:creationId xmlns:p14="http://schemas.microsoft.com/office/powerpoint/2010/main" val="3037700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a:xfrm>
            <a:off x="457200" y="1219200"/>
            <a:ext cx="8229600" cy="5105400"/>
          </a:xfrm>
        </p:spPr>
        <p:txBody>
          <a:bodyPr>
            <a:normAutofit fontScale="92500" lnSpcReduction="10000"/>
          </a:bodyPr>
          <a:lstStyle/>
          <a:p>
            <a:r>
              <a:rPr lang="en-US" dirty="0"/>
              <a:t>Served </a:t>
            </a:r>
            <a:r>
              <a:rPr lang="en-US" dirty="0" smtClean="0"/>
              <a:t>agencies</a:t>
            </a:r>
          </a:p>
          <a:p>
            <a:pPr lvl="1"/>
            <a:r>
              <a:rPr lang="en-US" dirty="0" smtClean="0"/>
              <a:t>EOC- Vic </a:t>
            </a:r>
            <a:r>
              <a:rPr lang="en-US" dirty="0" err="1" smtClean="0"/>
              <a:t>Ferrera</a:t>
            </a:r>
            <a:endParaRPr lang="en-US" dirty="0"/>
          </a:p>
          <a:p>
            <a:pPr lvl="2">
              <a:buFont typeface="Wingdings" panose="05000000000000000000" pitchFamily="2" charset="2"/>
              <a:buChar char="ü"/>
            </a:pPr>
            <a:r>
              <a:rPr lang="en-US" dirty="0"/>
              <a:t>The EOC serves as the ARES base of operations </a:t>
            </a:r>
            <a:r>
              <a:rPr lang="en-US" dirty="0" smtClean="0"/>
              <a:t>where </a:t>
            </a:r>
            <a:r>
              <a:rPr lang="en-US" dirty="0"/>
              <a:t>we provide backup communications to/from the county as needed.</a:t>
            </a:r>
          </a:p>
          <a:p>
            <a:pPr lvl="1"/>
            <a:r>
              <a:rPr lang="en-US" dirty="0"/>
              <a:t>Red Cross – Pete Santiago/Michelle Perkins</a:t>
            </a:r>
          </a:p>
          <a:p>
            <a:pPr lvl="2">
              <a:buFont typeface="Wingdings" panose="05000000000000000000" pitchFamily="2" charset="2"/>
              <a:buChar char="ü"/>
            </a:pPr>
            <a:r>
              <a:rPr lang="en-US" dirty="0"/>
              <a:t>Provide communications to the county, other shelters, &amp; Red Cross leadership</a:t>
            </a:r>
          </a:p>
          <a:p>
            <a:pPr lvl="1"/>
            <a:r>
              <a:rPr lang="en-US" dirty="0"/>
              <a:t>Hospitals</a:t>
            </a:r>
          </a:p>
          <a:p>
            <a:pPr lvl="2">
              <a:buFont typeface="Wingdings" panose="05000000000000000000" pitchFamily="2" charset="2"/>
              <a:buChar char="ü"/>
            </a:pPr>
            <a:r>
              <a:rPr lang="en-US" dirty="0"/>
              <a:t>Provide communications to the county and other hospitals.</a:t>
            </a:r>
            <a:endParaRPr lang="en-US" dirty="0" smtClean="0"/>
          </a:p>
          <a:p>
            <a:pPr lvl="1"/>
            <a:r>
              <a:rPr lang="en-US" dirty="0" smtClean="0"/>
              <a:t>Small animal rescue</a:t>
            </a:r>
          </a:p>
          <a:p>
            <a:pPr lvl="2">
              <a:buFont typeface="Wingdings" panose="05000000000000000000" pitchFamily="2" charset="2"/>
              <a:buChar char="ü"/>
            </a:pPr>
            <a:r>
              <a:rPr lang="en-US" dirty="0" smtClean="0"/>
              <a:t> Provide backup communications</a:t>
            </a:r>
            <a:br>
              <a:rPr lang="en-US" dirty="0" smtClean="0"/>
            </a:br>
            <a:r>
              <a:rPr lang="en-US" dirty="0" smtClean="0"/>
              <a:t>	</a:t>
            </a:r>
          </a:p>
          <a:p>
            <a:endParaRPr lang="en-US" dirty="0"/>
          </a:p>
        </p:txBody>
      </p:sp>
    </p:spTree>
    <p:extLst>
      <p:ext uri="{BB962C8B-B14F-4D97-AF65-F5344CB8AC3E}">
        <p14:creationId xmlns:p14="http://schemas.microsoft.com/office/powerpoint/2010/main" val="4212669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normAutofit/>
          </a:bodyPr>
          <a:lstStyle/>
          <a:p>
            <a:r>
              <a:rPr lang="en-US" b="1" dirty="0"/>
              <a:t>Final </a:t>
            </a:r>
            <a:r>
              <a:rPr lang="en-US" b="1" dirty="0" smtClean="0"/>
              <a:t>Thoughts</a:t>
            </a:r>
            <a:endParaRPr lang="en-US" dirty="0"/>
          </a:p>
          <a:p>
            <a:pPr lvl="1"/>
            <a:r>
              <a:rPr lang="en-US" dirty="0"/>
              <a:t>Please use us. </a:t>
            </a:r>
            <a:r>
              <a:rPr lang="en-US" dirty="0" smtClean="0"/>
              <a:t>Include us in your drill plans. We </a:t>
            </a:r>
            <a:r>
              <a:rPr lang="en-US" dirty="0"/>
              <a:t>can help and we’re free</a:t>
            </a:r>
            <a:r>
              <a:rPr lang="en-US" dirty="0" smtClean="0"/>
              <a:t>.</a:t>
            </a:r>
          </a:p>
          <a:p>
            <a:pPr lvl="1"/>
            <a:r>
              <a:rPr lang="en-US" dirty="0"/>
              <a:t>Short Video: Amateur radio today - hosted by Walter </a:t>
            </a:r>
            <a:r>
              <a:rPr lang="en-US" dirty="0" smtClean="0"/>
              <a:t>Cronkite.</a:t>
            </a:r>
          </a:p>
          <a:p>
            <a:pPr marL="457200" lvl="1" indent="0">
              <a:buNone/>
            </a:pPr>
            <a:endParaRPr lang="en-US" dirty="0" smtClean="0"/>
          </a:p>
          <a:p>
            <a:pPr lvl="1"/>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863296254"/>
              </p:ext>
            </p:extLst>
          </p:nvPr>
        </p:nvGraphicFramePr>
        <p:xfrm>
          <a:off x="2438400" y="4191000"/>
          <a:ext cx="994411" cy="317576"/>
        </p:xfrm>
        <a:graphic>
          <a:graphicData uri="http://schemas.openxmlformats.org/presentationml/2006/ole">
            <mc:AlternateContent xmlns:mc="http://schemas.openxmlformats.org/markup-compatibility/2006">
              <mc:Choice xmlns:v="urn:schemas-microsoft-com:vml" Requires="v">
                <p:oleObj spid="_x0000_s1087" name="Packager Shell Object" showAsIcon="1" r:id="rId3" imgW="4771800" imgH="685800" progId="Package">
                  <p:embed/>
                </p:oleObj>
              </mc:Choice>
              <mc:Fallback>
                <p:oleObj name="Packager Shell Object" showAsIcon="1" r:id="rId3" imgW="4771800" imgH="685800" progId="Package">
                  <p:embed/>
                  <p:pic>
                    <p:nvPicPr>
                      <p:cNvPr id="0" name=""/>
                      <p:cNvPicPr/>
                      <p:nvPr/>
                    </p:nvPicPr>
                    <p:blipFill>
                      <a:blip r:embed="rId4"/>
                      <a:stretch>
                        <a:fillRect/>
                      </a:stretch>
                    </p:blipFill>
                    <p:spPr>
                      <a:xfrm>
                        <a:off x="2438400" y="4191000"/>
                        <a:ext cx="994411" cy="317576"/>
                      </a:xfrm>
                      <a:prstGeom prst="rect">
                        <a:avLst/>
                      </a:prstGeom>
                      <a:blipFill>
                        <a:blip r:embed="rId5"/>
                        <a:tile tx="0" ty="0" sx="100000" sy="100000" flip="none" algn="tl"/>
                      </a:blipFill>
                    </p:spPr>
                  </p:pic>
                </p:oleObj>
              </mc:Fallback>
            </mc:AlternateContent>
          </a:graphicData>
        </a:graphic>
      </p:graphicFrame>
    </p:spTree>
    <p:extLst>
      <p:ext uri="{BB962C8B-B14F-4D97-AF65-F5344CB8AC3E}">
        <p14:creationId xmlns:p14="http://schemas.microsoft.com/office/powerpoint/2010/main" val="597208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lstStyle/>
          <a:p>
            <a:pPr marL="342900" lvl="1" indent="-342900">
              <a:buFont typeface="Arial" panose="020B0604020202020204" pitchFamily="34" charset="0"/>
              <a:buChar char="•"/>
            </a:pPr>
            <a:r>
              <a:rPr lang="en-US" dirty="0"/>
              <a:t>Rich </a:t>
            </a:r>
            <a:r>
              <a:rPr lang="en-US" dirty="0" err="1"/>
              <a:t>Vizcarra</a:t>
            </a:r>
            <a:r>
              <a:rPr lang="en-US" dirty="0"/>
              <a:t> K6TM</a:t>
            </a:r>
            <a:br>
              <a:rPr lang="en-US" dirty="0"/>
            </a:br>
            <a:r>
              <a:rPr lang="en-US" dirty="0"/>
              <a:t>EC, Nevada County ARES</a:t>
            </a:r>
            <a:br>
              <a:rPr lang="en-US" dirty="0"/>
            </a:br>
            <a:r>
              <a:rPr lang="en-US" dirty="0">
                <a:hlinkClick r:id="rId2"/>
              </a:rPr>
              <a:t>http://www.n1oes.org</a:t>
            </a:r>
            <a:r>
              <a:rPr lang="en-US" dirty="0"/>
              <a:t/>
            </a:r>
            <a:br>
              <a:rPr lang="en-US" dirty="0"/>
            </a:br>
            <a:r>
              <a:rPr lang="en-US" dirty="0">
                <a:hlinkClick r:id="rId3"/>
              </a:rPr>
              <a:t>k6tm@n1oes.org</a:t>
            </a:r>
            <a:r>
              <a:rPr lang="en-US" dirty="0"/>
              <a:t/>
            </a:r>
            <a:br>
              <a:rPr lang="en-US" dirty="0"/>
            </a:br>
            <a:r>
              <a:rPr lang="en-US" dirty="0"/>
              <a:t>916-799-1806</a:t>
            </a:r>
            <a:br>
              <a:rPr lang="en-US" dirty="0"/>
            </a:br>
            <a:r>
              <a:rPr lang="en-US" dirty="0"/>
              <a:t>Packet messaging: k6tm@AG6QO.#nca.ca.usa.noam</a:t>
            </a:r>
          </a:p>
          <a:p>
            <a:endParaRPr lang="en-US" dirty="0"/>
          </a:p>
        </p:txBody>
      </p:sp>
    </p:spTree>
    <p:extLst>
      <p:ext uri="{BB962C8B-B14F-4D97-AF65-F5344CB8AC3E}">
        <p14:creationId xmlns:p14="http://schemas.microsoft.com/office/powerpoint/2010/main" val="2087234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lstStyle/>
          <a:p>
            <a:r>
              <a:rPr lang="en-US" dirty="0" smtClean="0"/>
              <a:t>What </a:t>
            </a:r>
            <a:r>
              <a:rPr lang="en-US" dirty="0"/>
              <a:t>is Amateur Radio</a:t>
            </a:r>
            <a:r>
              <a:rPr lang="en-US" dirty="0" smtClean="0"/>
              <a:t>?</a:t>
            </a:r>
          </a:p>
          <a:p>
            <a:r>
              <a:rPr lang="en-US" dirty="0"/>
              <a:t>What is ARES</a:t>
            </a:r>
            <a:r>
              <a:rPr lang="en-US" dirty="0" smtClean="0"/>
              <a:t>?</a:t>
            </a:r>
            <a:endParaRPr lang="en-US" dirty="0"/>
          </a:p>
          <a:p>
            <a:r>
              <a:rPr lang="en-US" dirty="0" smtClean="0"/>
              <a:t>Why </a:t>
            </a:r>
            <a:r>
              <a:rPr lang="en-US" dirty="0"/>
              <a:t>use ARES</a:t>
            </a:r>
            <a:r>
              <a:rPr lang="en-US" dirty="0" smtClean="0"/>
              <a:t>?</a:t>
            </a:r>
          </a:p>
          <a:p>
            <a:r>
              <a:rPr lang="en-US" dirty="0" smtClean="0"/>
              <a:t>When to use ARES</a:t>
            </a:r>
          </a:p>
          <a:p>
            <a:r>
              <a:rPr lang="en-US" dirty="0"/>
              <a:t>Served </a:t>
            </a:r>
            <a:r>
              <a:rPr lang="en-US" dirty="0" smtClean="0"/>
              <a:t>agencies</a:t>
            </a:r>
          </a:p>
          <a:p>
            <a:r>
              <a:rPr lang="en-US" dirty="0"/>
              <a:t>Final </a:t>
            </a:r>
            <a:r>
              <a:rPr lang="en-US" dirty="0" smtClean="0"/>
              <a:t>Thoughts</a:t>
            </a:r>
            <a:endParaRPr lang="en-US" dirty="0"/>
          </a:p>
          <a:p>
            <a:endParaRPr lang="en-US" dirty="0"/>
          </a:p>
          <a:p>
            <a:endParaRPr lang="en-US" dirty="0" smtClean="0"/>
          </a:p>
          <a:p>
            <a:endParaRPr lang="en-US" dirty="0"/>
          </a:p>
          <a:p>
            <a:endParaRPr lang="en-US" dirty="0" smtClean="0"/>
          </a:p>
          <a:p>
            <a:endParaRPr lang="en-US" dirty="0"/>
          </a:p>
          <a:p>
            <a:pPr lvl="0"/>
            <a:endParaRPr lang="en-US" dirty="0"/>
          </a:p>
          <a:p>
            <a:endParaRPr lang="en-US" dirty="0"/>
          </a:p>
          <a:p>
            <a:endParaRPr lang="en-US" dirty="0"/>
          </a:p>
        </p:txBody>
      </p:sp>
    </p:spTree>
    <p:extLst>
      <p:ext uri="{BB962C8B-B14F-4D97-AF65-F5344CB8AC3E}">
        <p14:creationId xmlns:p14="http://schemas.microsoft.com/office/powerpoint/2010/main" val="1426070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b="1" dirty="0" smtClean="0"/>
              <a:t>Amateur Radio Emergency Services</a:t>
            </a:r>
            <a:endParaRPr lang="en-US" b="1" dirty="0"/>
          </a:p>
        </p:txBody>
      </p:sp>
      <p:sp>
        <p:nvSpPr>
          <p:cNvPr id="3" name="Content Placeholder 2"/>
          <p:cNvSpPr>
            <a:spLocks noGrp="1"/>
          </p:cNvSpPr>
          <p:nvPr>
            <p:ph idx="1"/>
          </p:nvPr>
        </p:nvSpPr>
        <p:spPr/>
        <p:txBody>
          <a:bodyPr>
            <a:normAutofit/>
          </a:bodyPr>
          <a:lstStyle/>
          <a:p>
            <a:r>
              <a:rPr lang="en-US" dirty="0" smtClean="0"/>
              <a:t>What is Amateur Radio?</a:t>
            </a:r>
          </a:p>
          <a:p>
            <a:pPr lvl="1"/>
            <a:r>
              <a:rPr lang="en-US" dirty="0"/>
              <a:t>Amateur radio, commonly called "ham radio", is a hobby enjoyed by many people throughout the world (the latest statistics show about 3 million </a:t>
            </a:r>
            <a:r>
              <a:rPr lang="en-US" dirty="0" smtClean="0"/>
              <a:t>worldwide with740,000 </a:t>
            </a:r>
            <a:r>
              <a:rPr lang="en-US" dirty="0"/>
              <a:t>in the </a:t>
            </a:r>
            <a:r>
              <a:rPr lang="en-US" dirty="0" smtClean="0"/>
              <a:t>USA). </a:t>
            </a:r>
          </a:p>
          <a:p>
            <a:pPr lvl="1"/>
            <a:r>
              <a:rPr lang="en-US" dirty="0"/>
              <a:t>A holder of an Amateur Radio license has studied and passed required tests in his or her country and been issued a call sign by its government.</a:t>
            </a:r>
          </a:p>
        </p:txBody>
      </p:sp>
    </p:spTree>
    <p:extLst>
      <p:ext uri="{BB962C8B-B14F-4D97-AF65-F5344CB8AC3E}">
        <p14:creationId xmlns:p14="http://schemas.microsoft.com/office/powerpoint/2010/main" val="3255991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normAutofit/>
          </a:bodyPr>
          <a:lstStyle/>
          <a:p>
            <a:pPr lvl="1"/>
            <a:r>
              <a:rPr lang="en-US" dirty="0"/>
              <a:t>This call sign is unique to the operator and is often a source of pride. The holder of a call sign uses it on the air to legally identify all voice and data communications</a:t>
            </a:r>
            <a:r>
              <a:rPr lang="en-US" dirty="0" smtClean="0"/>
              <a:t>.</a:t>
            </a:r>
          </a:p>
          <a:p>
            <a:pPr lvl="1"/>
            <a:r>
              <a:rPr lang="en-US" dirty="0"/>
              <a:t>According to the Federal Communications Commission, the agency that regulates radio and telecommunications in the United States, amateur radio serves the following purposes:</a:t>
            </a:r>
          </a:p>
          <a:p>
            <a:endParaRPr lang="en-US" dirty="0" smtClean="0"/>
          </a:p>
          <a:p>
            <a:pPr lvl="1"/>
            <a:endParaRPr lang="en-US" dirty="0"/>
          </a:p>
        </p:txBody>
      </p:sp>
    </p:spTree>
    <p:extLst>
      <p:ext uri="{BB962C8B-B14F-4D97-AF65-F5344CB8AC3E}">
        <p14:creationId xmlns:p14="http://schemas.microsoft.com/office/powerpoint/2010/main" val="3141406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normAutofit/>
          </a:bodyPr>
          <a:lstStyle/>
          <a:p>
            <a:pPr lvl="2">
              <a:buFont typeface="Wingdings" panose="05000000000000000000" pitchFamily="2" charset="2"/>
              <a:buChar char="ü"/>
            </a:pPr>
            <a:r>
              <a:rPr lang="en-US" sz="2800" dirty="0"/>
              <a:t>Promotion and enhancement of the Amateur Radio Service as a voluntary noncommercial public communications service. </a:t>
            </a:r>
            <a:endParaRPr lang="en-US" sz="2800" dirty="0" smtClean="0"/>
          </a:p>
          <a:p>
            <a:pPr lvl="2">
              <a:buFont typeface="Wingdings" panose="05000000000000000000" pitchFamily="2" charset="2"/>
              <a:buChar char="ü"/>
            </a:pPr>
            <a:r>
              <a:rPr lang="en-US" sz="2800" dirty="0" smtClean="0"/>
              <a:t>Continual </a:t>
            </a:r>
            <a:r>
              <a:rPr lang="en-US" sz="2800" dirty="0"/>
              <a:t>advancement of the art of radio communication.</a:t>
            </a:r>
          </a:p>
          <a:p>
            <a:pPr lvl="2">
              <a:buFont typeface="Wingdings" panose="05000000000000000000" pitchFamily="2" charset="2"/>
              <a:buChar char="ü"/>
            </a:pPr>
            <a:r>
              <a:rPr lang="en-US" sz="2800" dirty="0" smtClean="0"/>
              <a:t>Expansion of the reservoir of trained radio operators and electronic experts. </a:t>
            </a:r>
          </a:p>
          <a:p>
            <a:pPr lvl="2">
              <a:buFont typeface="Wingdings" panose="05000000000000000000" pitchFamily="2" charset="2"/>
              <a:buChar char="ü"/>
            </a:pPr>
            <a:r>
              <a:rPr lang="en-US" sz="2800" dirty="0" smtClean="0"/>
              <a:t>Enhancement of international goodwill at the grass roots level. </a:t>
            </a:r>
          </a:p>
          <a:p>
            <a:endParaRPr lang="en-US" sz="2800" dirty="0"/>
          </a:p>
        </p:txBody>
      </p:sp>
    </p:spTree>
    <p:extLst>
      <p:ext uri="{BB962C8B-B14F-4D97-AF65-F5344CB8AC3E}">
        <p14:creationId xmlns:p14="http://schemas.microsoft.com/office/powerpoint/2010/main" val="3220440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lstStyle/>
          <a:p>
            <a:pPr lvl="1"/>
            <a:r>
              <a:rPr lang="en-US" dirty="0" smtClean="0"/>
              <a:t>Amateur radio was organized by the ARRL (American Radio Relay League) over 100 years ago in 1914 by </a:t>
            </a:r>
            <a:r>
              <a:rPr lang="en-US" dirty="0" err="1" smtClean="0"/>
              <a:t>Hiriam</a:t>
            </a:r>
            <a:r>
              <a:rPr lang="en-US" dirty="0" smtClean="0"/>
              <a:t> Percy Maxim.  The ARRL is the national association for Amateur Radio. The ARRL is the largest organization of radio amateurs in the world. ARRL's mission is based on five pillars: Public Service, Advocacy, Education, Technology, and Membership.</a:t>
            </a:r>
          </a:p>
          <a:p>
            <a:pPr lvl="1"/>
            <a:endParaRPr lang="en-US" dirty="0"/>
          </a:p>
        </p:txBody>
      </p:sp>
    </p:spTree>
    <p:extLst>
      <p:ext uri="{BB962C8B-B14F-4D97-AF65-F5344CB8AC3E}">
        <p14:creationId xmlns:p14="http://schemas.microsoft.com/office/powerpoint/2010/main" val="2628390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lstStyle/>
          <a:p>
            <a:pPr lvl="1"/>
            <a:r>
              <a:rPr lang="en-US" dirty="0" smtClean="0"/>
              <a:t>Celebrity Amateurs</a:t>
            </a:r>
          </a:p>
          <a:p>
            <a:pPr lvl="2">
              <a:buFont typeface="Wingdings" panose="05000000000000000000" pitchFamily="2" charset="2"/>
              <a:buChar char="ü"/>
            </a:pPr>
            <a:r>
              <a:rPr lang="en-US" dirty="0" smtClean="0"/>
              <a:t>Joe Rudi, Oakland A’s	Ronnie </a:t>
            </a:r>
            <a:r>
              <a:rPr lang="en-US" dirty="0" err="1" smtClean="0"/>
              <a:t>Milsap</a:t>
            </a:r>
            <a:r>
              <a:rPr lang="en-US" dirty="0" smtClean="0"/>
              <a:t>, Singer</a:t>
            </a:r>
          </a:p>
          <a:p>
            <a:pPr lvl="2">
              <a:buFont typeface="Wingdings" panose="05000000000000000000" pitchFamily="2" charset="2"/>
              <a:buChar char="ü"/>
            </a:pPr>
            <a:r>
              <a:rPr lang="en-US" dirty="0" smtClean="0"/>
              <a:t>Joe Walsh, Eagles		Marlon Brando, Actor</a:t>
            </a:r>
          </a:p>
          <a:p>
            <a:pPr lvl="2">
              <a:buFont typeface="Wingdings" panose="05000000000000000000" pitchFamily="2" charset="2"/>
              <a:buChar char="ü"/>
            </a:pPr>
            <a:r>
              <a:rPr lang="en-US" dirty="0" smtClean="0"/>
              <a:t>Chet Atkins, Singer		King Hussein, Jordan</a:t>
            </a:r>
          </a:p>
          <a:p>
            <a:pPr lvl="2">
              <a:buFont typeface="Wingdings" panose="05000000000000000000" pitchFamily="2" charset="2"/>
              <a:buChar char="ü"/>
            </a:pPr>
            <a:r>
              <a:rPr lang="en-US" dirty="0" smtClean="0"/>
              <a:t>Barry Goldwater, Senator	Donnie Osmond, Singer</a:t>
            </a:r>
          </a:p>
          <a:p>
            <a:pPr lvl="2">
              <a:buFont typeface="Wingdings" panose="05000000000000000000" pitchFamily="2" charset="2"/>
              <a:buChar char="ü"/>
            </a:pPr>
            <a:r>
              <a:rPr lang="en-US" dirty="0" smtClean="0"/>
              <a:t>Priscilla Presley, Actress	Howard Hughes, Tycoon</a:t>
            </a:r>
          </a:p>
          <a:p>
            <a:pPr lvl="2">
              <a:buFont typeface="Wingdings" panose="05000000000000000000" pitchFamily="2" charset="2"/>
              <a:buChar char="ü"/>
            </a:pPr>
            <a:r>
              <a:rPr lang="en-US" dirty="0" smtClean="0"/>
              <a:t>Astronauts, USA &amp; others	Tim Allen, Actor</a:t>
            </a:r>
          </a:p>
          <a:p>
            <a:pPr lvl="2">
              <a:buFont typeface="Wingdings" panose="05000000000000000000" pitchFamily="2" charset="2"/>
              <a:buChar char="ü"/>
            </a:pPr>
            <a:r>
              <a:rPr lang="en-US" dirty="0" smtClean="0"/>
              <a:t>Walter Cronkite, Newscaster</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p:txBody>
      </p:sp>
    </p:spTree>
    <p:extLst>
      <p:ext uri="{BB962C8B-B14F-4D97-AF65-F5344CB8AC3E}">
        <p14:creationId xmlns:p14="http://schemas.microsoft.com/office/powerpoint/2010/main" val="1332264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sp>
        <p:nvSpPr>
          <p:cNvPr id="3" name="Content Placeholder 2"/>
          <p:cNvSpPr>
            <a:spLocks noGrp="1"/>
          </p:cNvSpPr>
          <p:nvPr>
            <p:ph idx="1"/>
          </p:nvPr>
        </p:nvSpPr>
        <p:spPr/>
        <p:txBody>
          <a:bodyPr/>
          <a:lstStyle/>
          <a:p>
            <a:r>
              <a:rPr lang="en-US" dirty="0" smtClean="0"/>
              <a:t>What is ARES?</a:t>
            </a:r>
          </a:p>
          <a:p>
            <a:pPr lvl="1"/>
            <a:r>
              <a:rPr lang="en-US" dirty="0"/>
              <a:t>The Amateur Radio Emergency Service® (ARES) consists of licensed amateurs who have voluntarily registered their qualifications and equipment, with their local ARES leadership, for communications duty in the public service </a:t>
            </a:r>
            <a:r>
              <a:rPr lang="en-US" dirty="0" smtClean="0"/>
              <a:t>and when </a:t>
            </a:r>
            <a:r>
              <a:rPr lang="en-US" dirty="0"/>
              <a:t>disaster strikes. </a:t>
            </a:r>
            <a:endParaRPr lang="en-US" dirty="0" smtClean="0"/>
          </a:p>
          <a:p>
            <a:pPr lvl="1"/>
            <a:r>
              <a:rPr lang="en-US" dirty="0" smtClean="0"/>
              <a:t>ARES consists of more than 40,000 licensed amateurs nationwide.</a:t>
            </a:r>
            <a:endParaRPr lang="en-US" dirty="0"/>
          </a:p>
          <a:p>
            <a:pPr marL="914400" lvl="2" indent="0">
              <a:buNone/>
            </a:pPr>
            <a:endParaRPr lang="en-US" dirty="0"/>
          </a:p>
        </p:txBody>
      </p:sp>
    </p:spTree>
    <p:extLst>
      <p:ext uri="{BB962C8B-B14F-4D97-AF65-F5344CB8AC3E}">
        <p14:creationId xmlns:p14="http://schemas.microsoft.com/office/powerpoint/2010/main" val="2450103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Amateur Radio Emergency Services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3945" y="1600200"/>
            <a:ext cx="6776110" cy="4525963"/>
          </a:xfrm>
        </p:spPr>
      </p:pic>
    </p:spTree>
    <p:extLst>
      <p:ext uri="{BB962C8B-B14F-4D97-AF65-F5344CB8AC3E}">
        <p14:creationId xmlns:p14="http://schemas.microsoft.com/office/powerpoint/2010/main" val="1331447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3475</TotalTime>
  <Words>779</Words>
  <Application>Microsoft Office PowerPoint</Application>
  <PresentationFormat>On-screen Show (4:3)</PresentationFormat>
  <Paragraphs>89</Paragraphs>
  <Slides>16</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Times New Roman</vt:lpstr>
      <vt:lpstr>Wingdings</vt:lpstr>
      <vt:lpstr>Office Theme</vt:lpstr>
      <vt:lpstr>Packager Shell Object</vt:lpstr>
      <vt:lpstr> Amateur Radio  Emergency Services (ARES)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lpstr>Amateur Radio Emergency Services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dc:creator>
  <cp:lastModifiedBy>Rich</cp:lastModifiedBy>
  <cp:revision>100</cp:revision>
  <cp:lastPrinted>2014-12-29T19:13:36Z</cp:lastPrinted>
  <dcterms:created xsi:type="dcterms:W3CDTF">2014-10-21T20:01:42Z</dcterms:created>
  <dcterms:modified xsi:type="dcterms:W3CDTF">2015-01-22T06:37:54Z</dcterms:modified>
</cp:coreProperties>
</file>